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0E31-FEC7-4A36-956F-AA1358FECF4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228-F018-4B40-B60E-CDC878194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59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0E31-FEC7-4A36-956F-AA1358FECF4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228-F018-4B40-B60E-CDC878194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28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0E31-FEC7-4A36-956F-AA1358FECF4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228-F018-4B40-B60E-CDC878194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29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0E31-FEC7-4A36-956F-AA1358FECF4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228-F018-4B40-B60E-CDC878194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10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0E31-FEC7-4A36-956F-AA1358FECF4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228-F018-4B40-B60E-CDC878194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12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0E31-FEC7-4A36-956F-AA1358FECF4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228-F018-4B40-B60E-CDC878194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3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0E31-FEC7-4A36-956F-AA1358FECF4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228-F018-4B40-B60E-CDC878194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21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0E31-FEC7-4A36-956F-AA1358FECF4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228-F018-4B40-B60E-CDC878194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655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0E31-FEC7-4A36-956F-AA1358FECF4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228-F018-4B40-B60E-CDC878194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15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0E31-FEC7-4A36-956F-AA1358FECF4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228-F018-4B40-B60E-CDC878194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242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0E31-FEC7-4A36-956F-AA1358FECF4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228-F018-4B40-B60E-CDC878194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390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50E31-FEC7-4A36-956F-AA1358FECF4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A3228-F018-4B40-B60E-CDC878194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395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170026" y="220657"/>
            <a:ext cx="3668486" cy="3137647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6170026" y="3423619"/>
            <a:ext cx="3668486" cy="1434087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6168692" y="4950415"/>
            <a:ext cx="3668486" cy="92908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6164577" y="5955399"/>
            <a:ext cx="3668486" cy="672032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" name="Group 26"/>
          <p:cNvGrpSpPr/>
          <p:nvPr/>
        </p:nvGrpSpPr>
        <p:grpSpPr>
          <a:xfrm>
            <a:off x="65315" y="192978"/>
            <a:ext cx="6008914" cy="6548069"/>
            <a:chOff x="65315" y="192978"/>
            <a:chExt cx="6008914" cy="6548069"/>
          </a:xfrm>
        </p:grpSpPr>
        <p:sp>
          <p:nvSpPr>
            <p:cNvPr id="5" name="Rectangle 4"/>
            <p:cNvSpPr/>
            <p:nvPr/>
          </p:nvSpPr>
          <p:spPr>
            <a:xfrm>
              <a:off x="65315" y="222067"/>
              <a:ext cx="3618412" cy="1833196"/>
            </a:xfrm>
            <a:prstGeom prst="rect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5315" y="2154331"/>
              <a:ext cx="3618412" cy="2080325"/>
            </a:xfrm>
            <a:prstGeom prst="rect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8378" y="4333724"/>
              <a:ext cx="3618412" cy="1008877"/>
            </a:xfrm>
            <a:prstGeom prst="rect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8378" y="5441668"/>
              <a:ext cx="3618412" cy="1252615"/>
            </a:xfrm>
            <a:prstGeom prst="rect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775168" y="220657"/>
              <a:ext cx="2299061" cy="968063"/>
            </a:xfrm>
            <a:prstGeom prst="rect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75168" y="1252624"/>
              <a:ext cx="2299061" cy="928873"/>
            </a:xfrm>
            <a:prstGeom prst="rect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855722" y="2258464"/>
              <a:ext cx="2127068" cy="2058104"/>
            </a:xfrm>
            <a:prstGeom prst="rect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855722" y="4419660"/>
              <a:ext cx="2218507" cy="2148133"/>
            </a:xfrm>
            <a:prstGeom prst="rect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8376" y="192978"/>
              <a:ext cx="3600995" cy="190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entury Gothic" panose="020B0502020202020204" pitchFamily="34" charset="0"/>
                </a:rPr>
                <a:t>Science</a:t>
              </a:r>
              <a:endParaRPr lang="en-GB" sz="1200" b="1" dirty="0">
                <a:latin typeface="Century Gothic" panose="020B0502020202020204" pitchFamily="34" charset="0"/>
              </a:endParaRPr>
            </a:p>
            <a:p>
              <a:pPr lvl="0"/>
              <a:r>
                <a:rPr lang="en-GB" sz="1300" b="1" dirty="0">
                  <a:latin typeface="Century Gothic" panose="020B0502020202020204" pitchFamily="34" charset="0"/>
                </a:rPr>
                <a:t>Plant Reproduction </a:t>
              </a:r>
              <a:r>
                <a:rPr lang="en-GB" sz="1300" dirty="0">
                  <a:latin typeface="Century Gothic" panose="020B0502020202020204" pitchFamily="34" charset="0"/>
                </a:rPr>
                <a:t>– children will learn how a plant reproduces and will be able to name the reproductive parts of a plant. Children will learn and use the word pollination within this. Children will begin to explore how plants have evolved over time to make forming new plants more efficient.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7086" y="2154332"/>
              <a:ext cx="3600995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entury Gothic" panose="020B0502020202020204" pitchFamily="34" charset="0"/>
                </a:rPr>
                <a:t>Geography – Local Study/Italy</a:t>
              </a:r>
            </a:p>
            <a:p>
              <a:pPr lvl="0"/>
              <a:r>
                <a:rPr lang="en-GB" sz="1400" dirty="0">
                  <a:latin typeface="Century Gothic" panose="020B0502020202020204" pitchFamily="34" charset="0"/>
                </a:rPr>
                <a:t>Children will be exploring Italy and the UK as a whole and making comparisons between the two. Children will then make more detailed comparisons between Andover and a town/city in Italy. They will look at similarities and differences in both human and physical geography.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1648" y="4388494"/>
              <a:ext cx="358793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entury Gothic" panose="020B0502020202020204" pitchFamily="34" charset="0"/>
                </a:rPr>
                <a:t>Music</a:t>
              </a:r>
            </a:p>
            <a:p>
              <a:r>
                <a:rPr lang="en-GB" sz="1400" dirty="0">
                  <a:latin typeface="Century Gothic" panose="020B0502020202020204" pitchFamily="34" charset="0"/>
                </a:rPr>
                <a:t>The children will explore rhythm and structure. They will begin to record music through rhythmic notation.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5315" y="5535827"/>
              <a:ext cx="358793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entury Gothic" panose="020B0502020202020204" pitchFamily="34" charset="0"/>
                </a:rPr>
                <a:t>MFL</a:t>
              </a:r>
            </a:p>
            <a:p>
              <a:r>
                <a:rPr lang="en-GB" sz="1400" dirty="0">
                  <a:latin typeface="Century Gothic" panose="020B0502020202020204" pitchFamily="34" charset="0"/>
                </a:rPr>
                <a:t>Children will learn how to say, read and write 10 animals. They will be able to use ‘Je </a:t>
              </a:r>
              <a:r>
                <a:rPr lang="en-GB" sz="1400" dirty="0" err="1">
                  <a:latin typeface="Century Gothic" panose="020B0502020202020204" pitchFamily="34" charset="0"/>
                </a:rPr>
                <a:t>suis</a:t>
              </a:r>
              <a:r>
                <a:rPr lang="en-GB" sz="1400" dirty="0">
                  <a:latin typeface="Century Gothic" panose="020B0502020202020204" pitchFamily="34" charset="0"/>
                </a:rPr>
                <a:t>’ to identify the correct animal in French.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53542" y="4432723"/>
              <a:ext cx="2167346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entury Gothic" panose="020B0502020202020204" pitchFamily="34" charset="0"/>
                </a:rPr>
                <a:t>Art</a:t>
              </a:r>
            </a:p>
            <a:p>
              <a:r>
                <a:rPr lang="en-GB" sz="1400" dirty="0">
                  <a:latin typeface="Century Gothic" panose="020B0502020202020204" pitchFamily="34" charset="0"/>
                </a:rPr>
                <a:t>Children will develop their sketching and painting skills. They will create a</a:t>
              </a:r>
              <a:r>
                <a:rPr lang="en-GB" sz="1800" dirty="0">
                  <a:effectLst/>
                  <a:latin typeface="Century Gothic" panose="020B0502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GB" sz="1400" dirty="0">
                  <a:effectLst/>
                  <a:latin typeface="Century Gothic" panose="020B0502020202020204" pitchFamily="34" charset="0"/>
                  <a:ea typeface="Times New Roman" panose="02020603050405020304" pitchFamily="18" charset="0"/>
                </a:rPr>
                <a:t>stain-glass design shared through painting and drawing to depict a beautiful place in Andover.</a:t>
              </a:r>
            </a:p>
            <a:p>
              <a:endParaRPr lang="en-GB" sz="1400" dirty="0">
                <a:latin typeface="Century Gothic" panose="020B0502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870963" y="2284916"/>
              <a:ext cx="2111827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entury Gothic" panose="020B0502020202020204" pitchFamily="34" charset="0"/>
                </a:rPr>
                <a:t>Spring Term 1</a:t>
              </a:r>
            </a:p>
            <a:p>
              <a:pPr algn="ctr"/>
              <a:r>
                <a:rPr lang="en-GB" sz="1400" b="1" dirty="0">
                  <a:solidFill>
                    <a:srgbClr val="00B050"/>
                  </a:solidFill>
                  <a:latin typeface="Century Gothic" panose="020B0502020202020204" pitchFamily="34" charset="0"/>
                </a:rPr>
                <a:t>Local Study</a:t>
              </a:r>
            </a:p>
            <a:p>
              <a:pPr algn="ctr"/>
              <a:endParaRPr lang="en-GB" sz="1400" dirty="0">
                <a:latin typeface="Century Gothic" panose="020B0502020202020204" pitchFamily="34" charset="0"/>
              </a:endParaRPr>
            </a:p>
            <a:p>
              <a:pPr algn="ctr"/>
              <a:endParaRPr lang="en-GB" sz="1400" dirty="0">
                <a:latin typeface="Century Gothic" panose="020B0502020202020204" pitchFamily="34" charset="0"/>
              </a:endParaRPr>
            </a:p>
            <a:p>
              <a:pPr algn="ctr"/>
              <a:endParaRPr lang="en-GB" sz="1400" dirty="0">
                <a:latin typeface="Century Gothic" panose="020B0502020202020204" pitchFamily="34" charset="0"/>
              </a:endParaRPr>
            </a:p>
            <a:p>
              <a:pPr algn="ctr"/>
              <a:endParaRPr lang="en-GB" sz="1400" dirty="0">
                <a:latin typeface="Century Gothic" panose="020B0502020202020204" pitchFamily="34" charset="0"/>
              </a:endParaRPr>
            </a:p>
            <a:p>
              <a:pPr algn="ctr"/>
              <a:r>
                <a:rPr lang="en-GB" sz="1400" dirty="0">
                  <a:latin typeface="Century Gothic" panose="020B0502020202020204" pitchFamily="34" charset="0"/>
                </a:rPr>
                <a:t>Where in the world is Andover?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3735977" y="194647"/>
            <a:ext cx="23230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PSHE</a:t>
            </a:r>
          </a:p>
          <a:p>
            <a:r>
              <a:rPr lang="en-GB" sz="1200" b="1" dirty="0">
                <a:latin typeface="Century Gothic" panose="020B0502020202020204" pitchFamily="34" charset="0"/>
              </a:rPr>
              <a:t>Respecting Rights</a:t>
            </a:r>
            <a:r>
              <a:rPr lang="en-GB" sz="1200" dirty="0">
                <a:latin typeface="Century Gothic" panose="020B0502020202020204" pitchFamily="34" charset="0"/>
              </a:rPr>
              <a:t>– children will explore what rights are and what it means to respect them.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46859" y="1304875"/>
            <a:ext cx="22740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RE</a:t>
            </a:r>
          </a:p>
          <a:p>
            <a:r>
              <a:rPr lang="en-GB" sz="1400" dirty="0">
                <a:latin typeface="Century Gothic" panose="020B0502020202020204" pitchFamily="34" charset="0"/>
              </a:rPr>
              <a:t>Hinduism – Hindu festivals (</a:t>
            </a:r>
            <a:r>
              <a:rPr lang="en-GB" sz="1400" dirty="0" err="1">
                <a:latin typeface="Century Gothic" panose="020B0502020202020204" pitchFamily="34" charset="0"/>
              </a:rPr>
              <a:t>Mahashivrati</a:t>
            </a:r>
            <a:r>
              <a:rPr lang="en-GB" sz="1400" dirty="0">
                <a:latin typeface="Century Gothic" panose="020B0502020202020204" pitchFamily="34" charset="0"/>
              </a:rPr>
              <a:t>).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24309" y="253783"/>
            <a:ext cx="36815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English</a:t>
            </a:r>
          </a:p>
          <a:p>
            <a:r>
              <a:rPr lang="en-GB" sz="1300" dirty="0">
                <a:latin typeface="Century Gothic" panose="020B0502020202020204" pitchFamily="34" charset="0"/>
              </a:rPr>
              <a:t>Castles– persuasive brochure.</a:t>
            </a:r>
          </a:p>
          <a:p>
            <a:r>
              <a:rPr lang="en-GB" sz="1300" dirty="0">
                <a:latin typeface="Century Gothic" panose="020B0502020202020204" pitchFamily="34" charset="0"/>
              </a:rPr>
              <a:t>Journey – narrative.</a:t>
            </a:r>
          </a:p>
          <a:p>
            <a:endParaRPr lang="en-GB" sz="1300" dirty="0">
              <a:latin typeface="Century Gothic" panose="020B0502020202020204" pitchFamily="34" charset="0"/>
            </a:endParaRPr>
          </a:p>
          <a:p>
            <a:r>
              <a:rPr lang="en-GB" sz="1300" dirty="0">
                <a:latin typeface="Century Gothic" panose="020B0502020202020204" pitchFamily="34" charset="0"/>
              </a:rPr>
              <a:t>Children will develop their use of fronted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163466" y="3441934"/>
            <a:ext cx="3642393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Maths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Children will develop and apply their knowledge of place value, addition and subtraction to measure and increasingly larger numbers (including decimals). They will solve a wide range of problems, using a variety of resources and methods to support them.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63498" y="4925388"/>
            <a:ext cx="37425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Computing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Children will create programs by planning, modifying, and testing commands to create shapes and patterns, using Logo</a:t>
            </a:r>
            <a:r>
              <a:rPr lang="en-GB" dirty="0"/>
              <a:t>.</a:t>
            </a:r>
            <a:endParaRPr lang="en-GB" sz="1200" dirty="0">
              <a:latin typeface="Century Gothic" panose="020B0502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24310" y="5935613"/>
            <a:ext cx="37816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PE - </a:t>
            </a:r>
            <a:r>
              <a:rPr lang="en-GB" sz="1300" dirty="0">
                <a:latin typeface="Century Gothic" panose="020B0502020202020204" pitchFamily="34" charset="0"/>
              </a:rPr>
              <a:t>children will be having swimming lessons in the spring term. We will also be learning skills linked to playing a game of tag rugby.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130671" y="1259680"/>
            <a:ext cx="246101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dirty="0">
                <a:latin typeface="Century Gothic" panose="020B0502020202020204" pitchFamily="34" charset="0"/>
              </a:rPr>
              <a:t>adverbials, technical vocabulary and persuasive language in their writing. </a:t>
            </a:r>
          </a:p>
          <a:p>
            <a:endParaRPr lang="en-GB" sz="1300" dirty="0">
              <a:latin typeface="Century Gothic" panose="020B0502020202020204" pitchFamily="34" charset="0"/>
            </a:endParaRPr>
          </a:p>
          <a:p>
            <a:r>
              <a:rPr lang="en-GB" sz="1300" dirty="0">
                <a:latin typeface="Century Gothic" panose="020B0502020202020204" pitchFamily="34" charset="0"/>
              </a:rPr>
              <a:t>In reading, children will develop their comprehension skills for exploring vocabulary and themes across multiple texts.</a:t>
            </a:r>
          </a:p>
        </p:txBody>
      </p:sp>
      <p:pic>
        <p:nvPicPr>
          <p:cNvPr id="3" name="Picture 2" descr="The commuter town you've probably never heard of 70 minutes from London  named one of UK's worst places to live - MyLond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45" y="2770409"/>
            <a:ext cx="1149095" cy="764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astles - topic books for KS1 and KS2 | The School Reading Lis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917" y="1465970"/>
            <a:ext cx="961627" cy="1257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Journey (Aaron Becker's Wordless Trilogy, 1) : Becker, Aaron, Becker,  Aaron: Amazon.co.uk: Book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681" y="2258746"/>
            <a:ext cx="1016027" cy="911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584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368</Words>
  <Application>Microsoft Office PowerPoint</Application>
  <PresentationFormat>A4 Paper (210x297 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Jones</dc:creator>
  <cp:lastModifiedBy>Lauren Jones</cp:lastModifiedBy>
  <cp:revision>20</cp:revision>
  <dcterms:created xsi:type="dcterms:W3CDTF">2022-09-13T19:07:10Z</dcterms:created>
  <dcterms:modified xsi:type="dcterms:W3CDTF">2024-12-19T11:42:39Z</dcterms:modified>
</cp:coreProperties>
</file>